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4"/>
  </p:notesMasterIdLst>
  <p:sldIdLst>
    <p:sldId id="266" r:id="rId5"/>
    <p:sldId id="271" r:id="rId6"/>
    <p:sldId id="272" r:id="rId7"/>
    <p:sldId id="259" r:id="rId8"/>
    <p:sldId id="270" r:id="rId9"/>
    <p:sldId id="269" r:id="rId10"/>
    <p:sldId id="273" r:id="rId11"/>
    <p:sldId id="274" r:id="rId12"/>
    <p:sldId id="268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ihf49c4U6MJQb2ZpPYmZcE0W/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455545-96F2-81F1-EA8F-B64E92FB6C1F}" v="1222" dt="2025-08-13T15:18:02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customschemas.google.com/relationships/presentationmetadata" Target="meta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643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5FAC7568-4EFF-ECD4-7565-3E483D48C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F57D21FA-6E0B-A3E4-9BE7-8E0DE79AD9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5FF4B46C-20D9-EC91-BD92-1436F32A05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0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63156DAC-4304-1813-4678-E4C53778C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8CC10767-CC78-08FA-84E9-ABF9D1E2A1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3C181206-D460-F2C7-7C22-374040E354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3992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>
          <a:extLst>
            <a:ext uri="{FF2B5EF4-FFF2-40B4-BE49-F238E27FC236}">
              <a16:creationId xmlns:a16="http://schemas.microsoft.com/office/drawing/2014/main" id="{D6D4AB95-DD62-ECBF-CDC9-F7A38E1F9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>
            <a:extLst>
              <a:ext uri="{FF2B5EF4-FFF2-40B4-BE49-F238E27FC236}">
                <a16:creationId xmlns:a16="http://schemas.microsoft.com/office/drawing/2014/main" id="{85B622F0-99B6-5844-9F5F-B471ED9CE4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>
            <a:extLst>
              <a:ext uri="{FF2B5EF4-FFF2-40B4-BE49-F238E27FC236}">
                <a16:creationId xmlns:a16="http://schemas.microsoft.com/office/drawing/2014/main" id="{1200B71E-C53E-6ACF-AD5E-85C5C0FC3C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284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64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3B38397F-B7C2-D231-B75B-6726D5D85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7035482F-6287-77AD-0775-75D360970A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167EBE74-CBA6-F50F-D539-B8DFC201F5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057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EF994BE3-A85E-8B99-FD84-40FBBE3D3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97678C84-6012-CB20-84AC-FFC7B0F2D9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A698EC4B-51E3-91B8-D519-DC6136CE37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5647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144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58" name="Google Shape;58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79" name="Google Shape;79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Google Shape;80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83" name="Google Shape;83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" name="Google Shape;85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oogle Shape;86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7" name="Google Shape;87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" name="Google Shape;88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9" name="Google Shape;89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90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1" name="Google Shape;91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92" name="Google Shape;92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Google Shape;93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94" name="Google Shape;94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95" name="Google Shape;95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6" name="Google Shape;96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7" name="Google Shape;97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98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9" name="Google Shape;99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00" name="Google Shape;100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01" name="Google Shape;101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02" name="Google Shape;102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105" name="Google Shape;105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06" name="Google Shape;106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" name="Google Shape;107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08" name="Google Shape;108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9" name="Google Shape;109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110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13" name="Google Shape;113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5" name="Google Shape;115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" name="Google Shape;116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Google Shape;117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8" name="Google Shape;118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9" name="Google Shape;119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0" name="Google Shape;120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121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22" name="Google Shape;122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3" name="Google Shape;123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2" name="Google Shape;13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7" name="Google Shape;13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" name="Google Shape;14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11"/>
              <p:cNvCxnSpPr>
                <a:stCxn id="14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3" name="Google Shape;14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45" name="Google Shape;14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6" name="Google Shape;14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47" name="Google Shape;14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14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" name="Google Shape;14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51" name="Google Shape;15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oogle Shape;15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3" name="Google Shape;15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oogle Shape;15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5" name="Google Shape;15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58" name="Google Shape;15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9" name="Google Shape;15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0" name="Google Shape;16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Google Shape;16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Google Shape;16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6" name="Google Shape;16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69" name="Google Shape;16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8" name="Google Shape;178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82" name="Google Shape;182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7" name="Google Shape;187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2"/>
              <p:cNvCxnSpPr>
                <a:stCxn id="18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9" name="Google Shape;189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91" name="Google Shape;191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Google Shape;192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93" name="Google Shape;193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" name="Google Shape;194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97" name="Google Shape;197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8" name="Google Shape;198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1" name="Google Shape;201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2" name="Google Shape;202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4" name="Google Shape;204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5" name="Google Shape;205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6" name="Google Shape;206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7" name="Google Shape;207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" name="Google Shape;209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0" name="Google Shape;210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" name="Google Shape;212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5" name="Google Shape;215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23" name="Google Shape;223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27" name="Google Shape;227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Google Shape;232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3"/>
              <p:cNvCxnSpPr>
                <a:stCxn id="231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36" name="Google Shape;236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38" name="Google Shape;238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9" name="Google Shape;239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42" name="Google Shape;242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3" name="Google Shape;243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4" name="Google Shape;244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45" name="Google Shape;245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46" name="Google Shape;246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49" name="Google Shape;24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" name="Google Shape;250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51" name="Google Shape;251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Google Shape;252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" name="Google Shape;254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5" name="Google Shape;255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" name="Google Shape;257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60" name="Google Shape;260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68" name="Google Shape;268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7" name="Google Shape;277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>
                <a:stCxn id="27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79" name="Google Shape;279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81" name="Google Shape;281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83" name="Google Shape;283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" name="Google Shape;284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87" name="Google Shape;287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88" name="Google Shape;288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9" name="Google Shape;289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90" name="Google Shape;290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91" name="Google Shape;291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2" name="Google Shape;292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3" name="Google Shape;293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94" name="Google Shape;294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" name="Google Shape;299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0" name="Google Shape;300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2" name="Google Shape;302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/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315" b="4315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2167195" y="4613620"/>
            <a:ext cx="8097552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 dirty="0"/>
              <a:t>Toekomst voor inheemse jongeren in Bolivia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11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73283617-E170-5423-9D6A-35A8EBB7D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>
            <a:extLst>
              <a:ext uri="{FF2B5EF4-FFF2-40B4-BE49-F238E27FC236}">
                <a16:creationId xmlns:a16="http://schemas.microsoft.com/office/drawing/2014/main" id="{BA9ED099-542A-0313-31A1-5951073B95A1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59" r="2059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2FB9670B-636F-5700-C15F-3E69BF3DCA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dirty="0"/>
              <a:t>In Zuid-Bolivia wordt het heter. Er is tekort aan drinkwater. Grote bedrijven veroorzaken ontbossing door monocultuur en mijnbouw van mineralen. Inheemsen raken in de verdrukking.</a:t>
            </a:r>
          </a:p>
          <a:p>
            <a:pPr marL="0" indent="0"/>
            <a:endParaRPr lang="nl-NL" sz="1100" dirty="0">
              <a:solidFill>
                <a:srgbClr val="000000"/>
              </a:solidFill>
            </a:endParaRPr>
          </a:p>
          <a:p>
            <a:pPr marL="0" indent="0"/>
            <a:endParaRPr lang="en-US"/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D6C34D97-32C5-331E-CA4C-16C73B9D7B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728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A87844D7-1412-9C24-F283-BC6C24A38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8A147007-8C91-6B89-E2FE-B1D9A596E9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De inheemse bevolking wil in harmonie met de natuur </a:t>
            </a:r>
            <a:r>
              <a:rPr lang="nl-NL" dirty="0">
                <a:solidFill>
                  <a:srgbClr val="FFFFFF"/>
                </a:solidFill>
              </a:rPr>
              <a:t>leven, </a:t>
            </a:r>
          </a:p>
          <a:p>
            <a:pPr marL="0" indent="0" algn="ctr"/>
            <a:r>
              <a:rPr lang="nl-NL" dirty="0">
                <a:solidFill>
                  <a:srgbClr val="FFFFFF"/>
                </a:solidFill>
              </a:rPr>
              <a:t>maar het wordt steeds moeilijker om een bestaan opbouwen. </a:t>
            </a:r>
          </a:p>
          <a:p>
            <a:pPr marL="0" indent="0" algn="ctr"/>
            <a:r>
              <a:rPr lang="nl-NL" dirty="0">
                <a:solidFill>
                  <a:srgbClr val="FFFFFF"/>
                </a:solidFill>
              </a:rPr>
              <a:t>Veel jongeren trekken daarom weg naar de grote steden.</a:t>
            </a:r>
            <a:r>
              <a:rPr lang="nl-NL" sz="1200" dirty="0">
                <a:solidFill>
                  <a:srgbClr val="000000"/>
                </a:solidFill>
                <a:latin typeface="Aptos"/>
              </a:rPr>
              <a:t> </a:t>
            </a:r>
            <a:endParaRPr lang="nl-NL"/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DC9581F8-4DC9-C616-C2EF-A7F49057B5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E96264B2-9273-DDE6-1FC2-9DD7A1DD752C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017" b="4017"/>
          <a:stretch/>
        </p:blipFill>
        <p:spPr>
          <a:xfrm>
            <a:off x="619906" y="614823"/>
            <a:ext cx="5414887" cy="37335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BFCB410F-2DD4-9046-CBC3-C52B5D2F70B7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935" b="3935"/>
          <a:stretch/>
        </p:blipFill>
        <p:spPr>
          <a:xfrm>
            <a:off x="6163671" y="618778"/>
            <a:ext cx="5404442" cy="37348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9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 Vier Boliviaanse organisaties steunen 55 inheemse gemeenschappen </a:t>
            </a:r>
            <a:r>
              <a:rPr lang="nl-NL" dirty="0">
                <a:solidFill>
                  <a:srgbClr val="FFFFFF"/>
                </a:solidFill>
              </a:rPr>
              <a:t>met landrechten en een betere drinkwatervoorziening. Bij deze school is nu voor ieder kind elke dag 2 liter drinkwater beschikbaar.  </a:t>
            </a:r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0438" b="10438"/>
          <a:stretch/>
        </p:blipFill>
        <p:spPr>
          <a:xfrm>
            <a:off x="4746791" y="618778"/>
            <a:ext cx="3605021" cy="37348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3036" r="3036"/>
          <a:stretch/>
        </p:blipFill>
        <p:spPr>
          <a:xfrm>
            <a:off x="611475" y="618083"/>
            <a:ext cx="3854289" cy="374539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E4FA34-596A-92A7-827E-D67C3A9F2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611" y="615107"/>
            <a:ext cx="2950273" cy="373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>
          <a:extLst>
            <a:ext uri="{FF2B5EF4-FFF2-40B4-BE49-F238E27FC236}">
              <a16:creationId xmlns:a16="http://schemas.microsoft.com/office/drawing/2014/main" id="{CF38D5DD-D8F8-84F2-D6AB-C9D892604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>
            <a:extLst>
              <a:ext uri="{FF2B5EF4-FFF2-40B4-BE49-F238E27FC236}">
                <a16:creationId xmlns:a16="http://schemas.microsoft.com/office/drawing/2014/main" id="{6CEFD969-4D9E-D907-F543-E22F0C6C34C6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5744" b="15744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>
            <a:extLst>
              <a:ext uri="{FF2B5EF4-FFF2-40B4-BE49-F238E27FC236}">
                <a16:creationId xmlns:a16="http://schemas.microsoft.com/office/drawing/2014/main" id="{403584DB-223F-4A60-BA59-3FC61C619A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4521" y="4622800"/>
            <a:ext cx="1025502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 dirty="0"/>
              <a:t>Jongeren leren over leiderschap en ecologisch tuinieren </a:t>
            </a:r>
          </a:p>
        </p:txBody>
      </p:sp>
      <p:sp>
        <p:nvSpPr>
          <p:cNvPr id="393" name="Google Shape;393;p3">
            <a:extLst>
              <a:ext uri="{FF2B5EF4-FFF2-40B4-BE49-F238E27FC236}">
                <a16:creationId xmlns:a16="http://schemas.microsoft.com/office/drawing/2014/main" id="{FE1B5D13-6D90-8250-DC68-6D5A69FEC5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>
            <a:extLst>
              <a:ext uri="{FF2B5EF4-FFF2-40B4-BE49-F238E27FC236}">
                <a16:creationId xmlns:a16="http://schemas.microsoft.com/office/drawing/2014/main" id="{EBA41046-7B31-BE67-0318-F0BF9130DBD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75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Dorpsbewoners leren zich aanpassen aan klimaatverandering. </a:t>
            </a:r>
            <a:endParaRPr lang="en-US" dirty="0"/>
          </a:p>
          <a:p>
            <a:pPr marL="0" indent="0" algn="ctr"/>
            <a:r>
              <a:rPr lang="nl-NL" dirty="0"/>
              <a:t>Door irrigatie kan er meer voedsel verbouwd worden. </a:t>
            </a:r>
          </a:p>
          <a:p>
            <a:pPr marL="0" indent="0" algn="ctr"/>
            <a:r>
              <a:rPr lang="nl-NL" dirty="0"/>
              <a:t>Het leven in de dorpen wordt weer leefbaar. </a:t>
            </a:r>
          </a:p>
          <a:p>
            <a:pPr marL="0" indent="0" algn="ctr"/>
            <a:endParaRPr lang="nl-NL"/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3549" r="3549"/>
          <a:stretch/>
        </p:blipFill>
        <p:spPr>
          <a:xfrm>
            <a:off x="619906" y="614823"/>
            <a:ext cx="3615467" cy="37335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9673" b="9673"/>
          <a:stretch/>
        </p:blipFill>
        <p:spPr>
          <a:xfrm>
            <a:off x="4648852" y="618778"/>
            <a:ext cx="6919261" cy="37348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0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A3D5DB06-FFF0-A00A-D2D4-0F9939F4E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09A1164E-E180-FE10-C3AB-391D945FC3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/>
              <a:t>   </a:t>
            </a:r>
            <a:r>
              <a:rPr lang="nl-NL" dirty="0">
                <a:solidFill>
                  <a:srgbClr val="FFFFFF"/>
                </a:solidFill>
              </a:rPr>
              <a:t>Een coöperatie van inheemse vrouwen maakt roosters </a:t>
            </a:r>
            <a:endParaRPr lang="nl-NL" sz="1200" dirty="0">
              <a:solidFill>
                <a:srgbClr val="000000"/>
              </a:solidFill>
              <a:latin typeface="Aptos"/>
            </a:endParaRPr>
          </a:p>
          <a:p>
            <a:pPr marL="0" indent="0" algn="ctr"/>
            <a:r>
              <a:rPr lang="nl-NL" dirty="0">
                <a:solidFill>
                  <a:srgbClr val="FFFFFF"/>
                </a:solidFill>
              </a:rPr>
              <a:t>van bijenwas voor bijenkasten. Nu hoeven lokale imkers </a:t>
            </a:r>
            <a:endParaRPr lang="nl-NL" sz="1200">
              <a:solidFill>
                <a:srgbClr val="000000"/>
              </a:solidFill>
              <a:latin typeface="Aptos"/>
            </a:endParaRPr>
          </a:p>
          <a:p>
            <a:pPr marL="0" indent="0" algn="ctr"/>
            <a:r>
              <a:rPr lang="nl-NL" dirty="0">
                <a:solidFill>
                  <a:srgbClr val="FFFFFF"/>
                </a:solidFill>
              </a:rPr>
              <a:t>die nu niet meer te voor veel geld te importeren uit Argentinië.</a:t>
            </a:r>
            <a:endParaRPr lang="nl-NL" sz="1200" dirty="0">
              <a:solidFill>
                <a:srgbClr val="000000"/>
              </a:solidFill>
              <a:latin typeface="Aptos"/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A81AE4BF-EC5F-6339-BF96-F772794EB7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F6FCAC8A-76A7-02E8-4B84-86EB1B738D38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017" b="4017"/>
          <a:stretch/>
        </p:blipFill>
        <p:spPr>
          <a:xfrm>
            <a:off x="619906" y="614823"/>
            <a:ext cx="5414887" cy="37335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>
            <a:extLst>
              <a:ext uri="{FF2B5EF4-FFF2-40B4-BE49-F238E27FC236}">
                <a16:creationId xmlns:a16="http://schemas.microsoft.com/office/drawing/2014/main" id="{1BFBE2AD-FE49-F6F7-C90E-78D694F70EB1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t="3942" b="3942"/>
          <a:stretch/>
        </p:blipFill>
        <p:spPr>
          <a:xfrm>
            <a:off x="6163671" y="618778"/>
            <a:ext cx="5404442" cy="37348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28783C36-F810-4FD6-1F07-A6F510291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2AC90686-36B6-9569-7F05-2D1DFC2A1D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dirty="0">
                <a:solidFill>
                  <a:schemeClr val="bg1"/>
                </a:solidFill>
              </a:rPr>
              <a:t>Vrouwen verdienen geld met de rasters voor de bijenkasten.</a:t>
            </a:r>
            <a:endParaRPr lang="en-US" dirty="0"/>
          </a:p>
          <a:p>
            <a:pPr marL="0" indent="0" algn="ctr"/>
            <a:r>
              <a:rPr lang="nl-NL" dirty="0">
                <a:solidFill>
                  <a:schemeClr val="bg1"/>
                </a:solidFill>
              </a:rPr>
              <a:t>Inheemse jongeren leren zelf waterpompen 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/>
            <a:r>
              <a:rPr lang="nl-NL" dirty="0">
                <a:solidFill>
                  <a:schemeClr val="bg1"/>
                </a:solidFill>
              </a:rPr>
              <a:t>van 30 tot 60 meter diepte te installeren en te onderhouden. 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B7C2DA11-9854-0EDF-8CFE-273E75B6A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>
            <a:extLst>
              <a:ext uri="{FF2B5EF4-FFF2-40B4-BE49-F238E27FC236}">
                <a16:creationId xmlns:a16="http://schemas.microsoft.com/office/drawing/2014/main" id="{0591482D-86DB-6E0E-DD7C-6E74652F4FDD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738" r="1738"/>
          <a:stretch/>
        </p:blipFill>
        <p:spPr>
          <a:xfrm>
            <a:off x="615950" y="618778"/>
            <a:ext cx="3605021" cy="37348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C8BA68-ED96-F652-96C6-5D2A8A5C8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796" y="617222"/>
            <a:ext cx="3682194" cy="3732325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B6A67A8-0BCF-4DA8-57B0-49D3AE838DE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 t="3562" b="3562"/>
          <a:stretch/>
        </p:blipFill>
        <p:spPr>
          <a:xfrm>
            <a:off x="8437563" y="619125"/>
            <a:ext cx="3140075" cy="373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4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059" r="2059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endParaRPr lang="nl-NL" dirty="0"/>
          </a:p>
          <a:p>
            <a:pPr marL="0" indent="0"/>
            <a:r>
              <a:rPr lang="nl-NL" dirty="0"/>
              <a:t>Mede namens </a:t>
            </a:r>
            <a:endParaRPr lang="en-US" dirty="0"/>
          </a:p>
          <a:p>
            <a:pPr marL="0" indent="0"/>
            <a:r>
              <a:rPr lang="nl-NL" dirty="0"/>
              <a:t>de inheemse gemeenschappen </a:t>
            </a:r>
            <a:endParaRPr lang="nl-NL"/>
          </a:p>
          <a:p>
            <a:pPr marL="0" indent="0"/>
            <a:r>
              <a:rPr lang="nl-NL" dirty="0"/>
              <a:t>in Bolivia: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bedankt voor je bijdrage aan </a:t>
            </a:r>
          </a:p>
          <a:p>
            <a:pPr marL="0" indent="0"/>
            <a:r>
              <a:rPr lang="nl-NL" dirty="0"/>
              <a:t>het werk van </a:t>
            </a:r>
          </a:p>
          <a:p>
            <a:pPr marL="0" indent="0"/>
            <a:r>
              <a:rPr lang="nl-NL" dirty="0"/>
              <a:t>Kerk in Actie.</a:t>
            </a:r>
            <a:endParaRPr lang="nl-NL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264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316664-7e80-4402-8e2f-da01e2233fc4" xsi:nil="true"/>
    <lcf76f155ced4ddcb4097134ff3c332f xmlns="eaf9e152-3ff5-44bd-831b-630956a2373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F03DBB236A40961CBC6ACD99DDD7" ma:contentTypeVersion="13" ma:contentTypeDescription="Een nieuw document maken." ma:contentTypeScope="" ma:versionID="bafde490d90510d788f7061f46a4a690">
  <xsd:schema xmlns:xsd="http://www.w3.org/2001/XMLSchema" xmlns:xs="http://www.w3.org/2001/XMLSchema" xmlns:p="http://schemas.microsoft.com/office/2006/metadata/properties" xmlns:ns2="eaf9e152-3ff5-44bd-831b-630956a2373b" xmlns:ns3="5a316664-7e80-4402-8e2f-da01e2233fc4" targetNamespace="http://schemas.microsoft.com/office/2006/metadata/properties" ma:root="true" ma:fieldsID="5eae379b2835ed0baceca9d2f1dff1a5" ns2:_="" ns3:_="">
    <xsd:import namespace="eaf9e152-3ff5-44bd-831b-630956a2373b"/>
    <xsd:import namespace="5a316664-7e80-4402-8e2f-da01e2233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9e152-3ff5-44bd-831b-630956a23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16664-7e80-4402-8e2f-da01e2233fc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39d5f53-1309-4b54-82b6-81d7ce03e92c}" ma:internalName="TaxCatchAll" ma:showField="CatchAllData" ma:web="5a316664-7e80-4402-8e2f-da01e2233f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CC103A-4673-48DF-B7A5-20DC1A897BB1}">
  <ds:schemaRefs>
    <ds:schemaRef ds:uri="5a316664-7e80-4402-8e2f-da01e2233fc4"/>
    <ds:schemaRef ds:uri="eaf9e152-3ff5-44bd-831b-630956a2373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66A57C1-0299-4103-AB1E-5430B3BA239B}">
  <ds:schemaRefs>
    <ds:schemaRef ds:uri="5a316664-7e80-4402-8e2f-da01e2233fc4"/>
    <ds:schemaRef ds:uri="eaf9e152-3ff5-44bd-831b-630956a237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C8570FA-DB3E-4309-A97B-CD8FE264B7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Plaats hier je bedrijfsnaam</vt:lpstr>
      <vt:lpstr>Tekst + afbeelding (L)</vt:lpstr>
      <vt:lpstr>Tekst + afbeelding (M)</vt:lpstr>
      <vt:lpstr>PowerPoint Presentation</vt:lpstr>
      <vt:lpstr>PowerPoint Presentation</vt:lpstr>
      <vt:lpstr>Tekst + afbeelding (L)</vt:lpstr>
      <vt:lpstr>PowerPoint Presentation</vt:lpstr>
      <vt:lpstr>PowerPoint Presentation</vt:lpstr>
      <vt:lpstr>PowerPoint Presentation</vt:lpstr>
      <vt:lpstr>Tekst + afbeelding (M)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Martyna Dziarnowska</dc:creator>
  <cp:revision>334</cp:revision>
  <dcterms:created xsi:type="dcterms:W3CDTF">2018-03-15T13:05:51Z</dcterms:created>
  <dcterms:modified xsi:type="dcterms:W3CDTF">2025-10-28T14:43:25Z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0x010100F95BF03DBB236A40961CBC6ACD99DDD7</vt:lpwstr>
  </property>
  <property fmtid="{D5CDD505-2E9C-101B-9397-08002B2CF9AE}" pid="3" name="Order">
    <vt:r8>28700</vt:r8>
  </property>
  <property fmtid="{D5CDD505-2E9C-101B-9397-08002B2CF9AE}" pid="4" name="MediaServiceImageTags">
    <vt:lpwstr/>
  </property>
</Properties>
</file>